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rchivo Black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nva Sans Bold" panose="020B0604020202020204" charset="0"/>
      <p:regular r:id="rId27"/>
    </p:embeddedFont>
    <p:embeddedFont>
      <p:font typeface="League Spartan" panose="020B0604020202020204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Bold" panose="00000800000000000000" charset="0"/>
      <p:regular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Bold" panose="00000800000000000000" charset="0"/>
      <p:regular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Bold" panose="02000000000000000000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E696-98A8-4330-A9B0-CDE0B3EF5E6F}" type="datetimeFigureOut">
              <a:rPr lang="en-US" smtClean="0"/>
              <a:t>16-Dec-25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13E02-8345-486B-821B-8762DBE4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13E02-8345-486B-821B-8762DBE4E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13E02-8345-486B-821B-8762DBE4E8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20957" y="4506120"/>
            <a:ext cx="9846085" cy="141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2"/>
              </a:lnSpc>
            </a:pPr>
            <a:r>
              <a:rPr lang="en-US" sz="8265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СВИЛАЈНАЦ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130300" y="4057750"/>
            <a:ext cx="3086100" cy="2171499"/>
            <a:chOff x="0" y="0"/>
            <a:chExt cx="812800" cy="571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23004" y="3528848"/>
            <a:ext cx="564199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ОПШТИНА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0587" y="5833354"/>
            <a:ext cx="8526827" cy="98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sz="27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ГРАЂАНСКИ ВОДИЧ КРОЗ</a:t>
            </a:r>
            <a:r>
              <a:rPr lang="sr-Latn-RS" sz="27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ОДЛУКУ О БУЏЕТУ</a:t>
            </a:r>
          </a:p>
          <a:p>
            <a:pPr algn="ctr">
              <a:lnSpc>
                <a:spcPts val="3947"/>
              </a:lnSpc>
              <a:spcBef>
                <a:spcPct val="0"/>
              </a:spcBef>
            </a:pPr>
            <a:r>
              <a:rPr lang="en-US" sz="28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8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2026. </a:t>
            </a:r>
            <a:r>
              <a:rPr lang="en-US" sz="28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годину</a:t>
            </a:r>
            <a:endParaRPr lang="en-US" sz="2819" dirty="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467343" y="4057750"/>
            <a:ext cx="3086100" cy="2171499"/>
            <a:chOff x="0" y="0"/>
            <a:chExt cx="812800" cy="571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887339" y="356371"/>
            <a:ext cx="3580004" cy="3686150"/>
          </a:xfrm>
          <a:custGeom>
            <a:avLst/>
            <a:gdLst/>
            <a:ahLst/>
            <a:cxnLst/>
            <a:rect l="l" t="t" r="r" b="b"/>
            <a:pathLst>
              <a:path w="3580004" h="3686150">
                <a:moveTo>
                  <a:pt x="0" y="0"/>
                </a:moveTo>
                <a:lnTo>
                  <a:pt x="3580004" y="0"/>
                </a:lnTo>
                <a:lnTo>
                  <a:pt x="3580004" y="3686149"/>
                </a:lnTo>
                <a:lnTo>
                  <a:pt x="0" y="368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ransition spd="slow" advTm="8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6764366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663" y="2542724"/>
            <a:ext cx="4875526" cy="374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30364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ШТА СУ ПРИХОДИ И ПРИМАЊА БУЏЕТА?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1B720-12B2-4229-81B7-E3072CF48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56476"/>
            <a:ext cx="13565217" cy="8678024"/>
          </a:xfrm>
          <a:prstGeom prst="rect">
            <a:avLst/>
          </a:prstGeom>
        </p:spPr>
      </p:pic>
    </p:spTree>
  </p:cSld>
  <p:clrMapOvr>
    <a:masterClrMapping/>
  </p:clrMapOvr>
  <p:transition spd="slow" advTm="8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653172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84511" y="2921966"/>
            <a:ext cx="4598344" cy="6336334"/>
            <a:chOff x="0" y="0"/>
            <a:chExt cx="1657912" cy="22845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912" cy="2284537"/>
            </a:xfrm>
            <a:custGeom>
              <a:avLst/>
              <a:gdLst/>
              <a:ahLst/>
              <a:cxnLst/>
              <a:rect l="l" t="t" r="r" b="b"/>
              <a:pathLst>
                <a:path w="1657912" h="2284537">
                  <a:moveTo>
                    <a:pt x="85865" y="0"/>
                  </a:moveTo>
                  <a:lnTo>
                    <a:pt x="1572047" y="0"/>
                  </a:lnTo>
                  <a:cubicBezTo>
                    <a:pt x="1594820" y="0"/>
                    <a:pt x="1616660" y="9046"/>
                    <a:pt x="1632763" y="25149"/>
                  </a:cubicBezTo>
                  <a:cubicBezTo>
                    <a:pt x="1648865" y="41252"/>
                    <a:pt x="1657912" y="63092"/>
                    <a:pt x="1657912" y="85865"/>
                  </a:cubicBezTo>
                  <a:lnTo>
                    <a:pt x="1657912" y="2198671"/>
                  </a:lnTo>
                  <a:cubicBezTo>
                    <a:pt x="1657912" y="2246094"/>
                    <a:pt x="1619469" y="2284537"/>
                    <a:pt x="1572047" y="2284537"/>
                  </a:cubicBezTo>
                  <a:lnTo>
                    <a:pt x="85865" y="2284537"/>
                  </a:lnTo>
                  <a:cubicBezTo>
                    <a:pt x="63092" y="2284537"/>
                    <a:pt x="41252" y="2275490"/>
                    <a:pt x="25149" y="2259387"/>
                  </a:cubicBezTo>
                  <a:cubicBezTo>
                    <a:pt x="9046" y="2243285"/>
                    <a:pt x="0" y="2221444"/>
                    <a:pt x="0" y="2198671"/>
                  </a:cubicBezTo>
                  <a:lnTo>
                    <a:pt x="0" y="85865"/>
                  </a:lnTo>
                  <a:cubicBezTo>
                    <a:pt x="0" y="63092"/>
                    <a:pt x="9046" y="41252"/>
                    <a:pt x="25149" y="25149"/>
                  </a:cubicBezTo>
                  <a:cubicBezTo>
                    <a:pt x="41252" y="9046"/>
                    <a:pt x="63092" y="0"/>
                    <a:pt x="858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7912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12507" y="385309"/>
            <a:ext cx="15062985" cy="164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6"/>
              </a:lnSpc>
            </a:pPr>
            <a:r>
              <a:rPr lang="en-US" sz="4712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СТРУКТУРА ПЛАНИРАНИХ ПРИХОДА И ПРИМАЊА ЗА 2026. ГОДИНУ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3971" y="1981786"/>
            <a:ext cx="9964657" cy="3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  <a:spcBef>
                <a:spcPct val="0"/>
              </a:spcBef>
            </a:pPr>
            <a:r>
              <a:rPr lang="en-US" sz="2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Укупни буџетски приходи и примања 2.315.257.966 динара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94128" y="3662651"/>
            <a:ext cx="35473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•Остали порески приходи 52.255.650 динара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59774" y="5041101"/>
            <a:ext cx="35473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•Примања од продаје финансијске имовине 100.000.000 динара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94128" y="6461351"/>
            <a:ext cx="3547321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Добровољни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трансфери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од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физичких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правних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лица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150.000.000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динара</a:t>
            </a: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088088" y="2921966"/>
            <a:ext cx="4598344" cy="6336334"/>
            <a:chOff x="0" y="0"/>
            <a:chExt cx="1657912" cy="22845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57912" cy="2284537"/>
            </a:xfrm>
            <a:custGeom>
              <a:avLst/>
              <a:gdLst/>
              <a:ahLst/>
              <a:cxnLst/>
              <a:rect l="l" t="t" r="r" b="b"/>
              <a:pathLst>
                <a:path w="1657912" h="2284537">
                  <a:moveTo>
                    <a:pt x="85865" y="0"/>
                  </a:moveTo>
                  <a:lnTo>
                    <a:pt x="1572047" y="0"/>
                  </a:lnTo>
                  <a:cubicBezTo>
                    <a:pt x="1594820" y="0"/>
                    <a:pt x="1616660" y="9046"/>
                    <a:pt x="1632763" y="25149"/>
                  </a:cubicBezTo>
                  <a:cubicBezTo>
                    <a:pt x="1648865" y="41252"/>
                    <a:pt x="1657912" y="63092"/>
                    <a:pt x="1657912" y="85865"/>
                  </a:cubicBezTo>
                  <a:lnTo>
                    <a:pt x="1657912" y="2198671"/>
                  </a:lnTo>
                  <a:cubicBezTo>
                    <a:pt x="1657912" y="2246094"/>
                    <a:pt x="1619469" y="2284537"/>
                    <a:pt x="1572047" y="2284537"/>
                  </a:cubicBezTo>
                  <a:lnTo>
                    <a:pt x="85865" y="2284537"/>
                  </a:lnTo>
                  <a:cubicBezTo>
                    <a:pt x="63092" y="2284537"/>
                    <a:pt x="41252" y="2275490"/>
                    <a:pt x="25149" y="2259387"/>
                  </a:cubicBezTo>
                  <a:cubicBezTo>
                    <a:pt x="9046" y="2243285"/>
                    <a:pt x="0" y="2221444"/>
                    <a:pt x="0" y="2198671"/>
                  </a:cubicBezTo>
                  <a:lnTo>
                    <a:pt x="0" y="85865"/>
                  </a:lnTo>
                  <a:cubicBezTo>
                    <a:pt x="0" y="63092"/>
                    <a:pt x="9046" y="41252"/>
                    <a:pt x="25149" y="25149"/>
                  </a:cubicBezTo>
                  <a:cubicBezTo>
                    <a:pt x="41252" y="9046"/>
                    <a:pt x="63092" y="0"/>
                    <a:pt x="858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57912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61482" y="3506578"/>
            <a:ext cx="1364747" cy="136474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61482" y="5408434"/>
            <a:ext cx="1364747" cy="136474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61482" y="7308940"/>
            <a:ext cx="1364747" cy="136474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145280" y="3728419"/>
            <a:ext cx="1197151" cy="9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7"/>
              </a:lnSpc>
            </a:pPr>
            <a:r>
              <a:rPr lang="en-US" sz="574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45280" y="5623317"/>
            <a:ext cx="1197151" cy="9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7"/>
              </a:lnSpc>
            </a:pPr>
            <a:r>
              <a:rPr lang="en-US" sz="5741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45280" y="7524229"/>
            <a:ext cx="1197151" cy="9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7"/>
              </a:lnSpc>
            </a:pPr>
            <a:r>
              <a:rPr lang="en-US" sz="574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848753" y="3879520"/>
            <a:ext cx="3547321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Допринос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уређивање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грађевинског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земљишта</a:t>
            </a: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40.906.120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динара</a:t>
            </a: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848753" y="5708705"/>
            <a:ext cx="35473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Порез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на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добра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услуге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117.436.230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динара</a:t>
            </a: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816755" y="7808553"/>
            <a:ext cx="3547321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•Други приходи 58.705.840 динара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96349" y="2921966"/>
            <a:ext cx="4598344" cy="6336334"/>
            <a:chOff x="0" y="0"/>
            <a:chExt cx="1657912" cy="2284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57912" cy="2284537"/>
            </a:xfrm>
            <a:custGeom>
              <a:avLst/>
              <a:gdLst/>
              <a:ahLst/>
              <a:cxnLst/>
              <a:rect l="l" t="t" r="r" b="b"/>
              <a:pathLst>
                <a:path w="1657912" h="2284537">
                  <a:moveTo>
                    <a:pt x="85865" y="0"/>
                  </a:moveTo>
                  <a:lnTo>
                    <a:pt x="1572047" y="0"/>
                  </a:lnTo>
                  <a:cubicBezTo>
                    <a:pt x="1594820" y="0"/>
                    <a:pt x="1616660" y="9046"/>
                    <a:pt x="1632763" y="25149"/>
                  </a:cubicBezTo>
                  <a:cubicBezTo>
                    <a:pt x="1648865" y="41252"/>
                    <a:pt x="1657912" y="63092"/>
                    <a:pt x="1657912" y="85865"/>
                  </a:cubicBezTo>
                  <a:lnTo>
                    <a:pt x="1657912" y="2198671"/>
                  </a:lnTo>
                  <a:cubicBezTo>
                    <a:pt x="1657912" y="2246094"/>
                    <a:pt x="1619469" y="2284537"/>
                    <a:pt x="1572047" y="2284537"/>
                  </a:cubicBezTo>
                  <a:lnTo>
                    <a:pt x="85865" y="2284537"/>
                  </a:lnTo>
                  <a:cubicBezTo>
                    <a:pt x="63092" y="2284537"/>
                    <a:pt x="41252" y="2275490"/>
                    <a:pt x="25149" y="2259387"/>
                  </a:cubicBezTo>
                  <a:cubicBezTo>
                    <a:pt x="9046" y="2243285"/>
                    <a:pt x="0" y="2221444"/>
                    <a:pt x="0" y="2198671"/>
                  </a:cubicBezTo>
                  <a:lnTo>
                    <a:pt x="0" y="85865"/>
                  </a:lnTo>
                  <a:cubicBezTo>
                    <a:pt x="0" y="63092"/>
                    <a:pt x="9046" y="41252"/>
                    <a:pt x="25149" y="25149"/>
                  </a:cubicBezTo>
                  <a:cubicBezTo>
                    <a:pt x="41252" y="9046"/>
                    <a:pt x="63092" y="0"/>
                    <a:pt x="858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657912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23380" y="3506578"/>
            <a:ext cx="1027006" cy="102700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23380" y="4937771"/>
            <a:ext cx="1027006" cy="102700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23380" y="6367948"/>
            <a:ext cx="1027006" cy="102700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86440" y="3666639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86440" y="5092596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86440" y="6523079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771211" y="3674944"/>
            <a:ext cx="35473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•Пренета средства из ранијих година 394.630.966 динара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771211" y="5069846"/>
            <a:ext cx="35473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•Приходи од пореза на имовину 500.249.400 динара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771211" y="6461351"/>
            <a:ext cx="3547321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•Приходи од пореза на доходак, добити и капиталне добитке 501.598.000 динара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786679" y="7852856"/>
            <a:ext cx="3547321" cy="515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Трансфери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397.775.760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динара</a:t>
            </a: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73"/>
              </a:lnSpc>
              <a:spcBef>
                <a:spcPct val="0"/>
              </a:spcBef>
            </a:pP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205743" y="7657512"/>
            <a:ext cx="1027006" cy="1027006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268803" y="7812642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759774" y="7865792"/>
            <a:ext cx="3547321" cy="83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Примања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од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продаје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нефинансијске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имовине</a:t>
            </a:r>
            <a:r>
              <a:rPr lang="en-US" sz="1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1.700.000 </a:t>
            </a:r>
            <a:r>
              <a:rPr lang="en-US" sz="15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динара</a:t>
            </a: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" name="Group 56"/>
          <p:cNvGrpSpPr/>
          <p:nvPr/>
        </p:nvGrpSpPr>
        <p:grpSpPr>
          <a:xfrm>
            <a:off x="12285093" y="3495748"/>
            <a:ext cx="1027006" cy="1027006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285093" y="4926941"/>
            <a:ext cx="1027006" cy="1027006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285093" y="6357119"/>
            <a:ext cx="1027006" cy="1027006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2348153" y="3655810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348153" y="5081767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9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348153" y="6512249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12267456" y="7646682"/>
            <a:ext cx="1027006" cy="1027006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2330516" y="7801813"/>
            <a:ext cx="900886" cy="73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11</a:t>
            </a:r>
          </a:p>
        </p:txBody>
      </p:sp>
    </p:spTree>
  </p:cSld>
  <p:clrMapOvr>
    <a:masterClrMapping/>
  </p:clrMapOvr>
  <p:transition spd="slow" advTm="8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96446" y="2356208"/>
            <a:ext cx="12095109" cy="7665275"/>
          </a:xfrm>
          <a:custGeom>
            <a:avLst/>
            <a:gdLst/>
            <a:ahLst/>
            <a:cxnLst/>
            <a:rect l="l" t="t" r="r" b="b"/>
            <a:pathLst>
              <a:path w="12095109" h="7665275">
                <a:moveTo>
                  <a:pt x="0" y="0"/>
                </a:moveTo>
                <a:lnTo>
                  <a:pt x="12095108" y="0"/>
                </a:lnTo>
                <a:lnTo>
                  <a:pt x="12095108" y="7665275"/>
                </a:lnTo>
                <a:lnTo>
                  <a:pt x="0" y="76652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09724" y="500317"/>
            <a:ext cx="14668552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СТРУКТУРА ПЛАНИРАНИХ ПРИХОДА И ПРИМАЊА ЗА 2026. ГОДИНУ</a:t>
            </a:r>
          </a:p>
        </p:txBody>
      </p:sp>
    </p:spTree>
  </p:cSld>
  <p:clrMapOvr>
    <a:masterClrMapping/>
  </p:clrMapOvr>
  <p:transition spd="slow" advTm="8000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689244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53647" y="2438425"/>
            <a:ext cx="15980706" cy="780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6"/>
              </a:lnSpc>
            </a:pP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Буџет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мора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бити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у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равнотежи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што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значи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да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расходи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морају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одговарати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приходима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Укупни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планирани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расходи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и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издаци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у 2026.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години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из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буџета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износе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РАСХОДИ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Расходи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представљају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трошкове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плате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буџетских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корисника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набавку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роба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услуга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субвенције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дотације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трансфере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социјалну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помоћ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остале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трошкове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обезбеђује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без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директне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непосредне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накнаде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ИЗДАЦИ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представљају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трошкове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изградње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или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инвестиционог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одржавања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већ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постојећих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објеката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набавку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земљишта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машина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опреме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неопходне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рад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буџетских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корисника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РАСХОДИ И ИЗДАЦИ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морају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исказивати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законом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прописан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начин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односно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морају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исказивати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програмима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показују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колико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извршавање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основних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надлежности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стратешких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циљева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основној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намени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показује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врсту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трошка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средства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издвајају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функцији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показује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функционалну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намену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одређену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област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корисницима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буџета</a:t>
            </a:r>
            <a:r>
              <a:rPr lang="sr-Latn-R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што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показује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организацију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  <a:spcBef>
                <a:spcPct val="0"/>
              </a:spcBef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852910" y="3429699"/>
            <a:ext cx="4582180" cy="1573306"/>
            <a:chOff x="0" y="0"/>
            <a:chExt cx="961692" cy="330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1692" cy="330200"/>
            </a:xfrm>
            <a:custGeom>
              <a:avLst/>
              <a:gdLst/>
              <a:ahLst/>
              <a:cxnLst/>
              <a:rect l="l" t="t" r="r" b="b"/>
              <a:pathLst>
                <a:path w="961692" h="330200">
                  <a:moveTo>
                    <a:pt x="961692" y="330200"/>
                  </a:moveTo>
                  <a:cubicBezTo>
                    <a:pt x="961692" y="150345"/>
                    <a:pt x="742756" y="0"/>
                    <a:pt x="480846" y="0"/>
                  </a:cubicBezTo>
                  <a:cubicBezTo>
                    <a:pt x="218936" y="0"/>
                    <a:pt x="0" y="150345"/>
                    <a:pt x="0" y="330200"/>
                  </a:cubicBezTo>
                  <a:lnTo>
                    <a:pt x="961692" y="3302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226281" y="3175"/>
              <a:ext cx="509131" cy="327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2.315.257.966 динара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071426"/>
            <a:ext cx="15701059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НА ШТА СЕ ТРОШЕ ЈАВНА СРЕДСТВА?</a:t>
            </a:r>
          </a:p>
        </p:txBody>
      </p:sp>
    </p:spTree>
  </p:cSld>
  <p:clrMapOvr>
    <a:masterClrMapping/>
  </p:clrMapOvr>
  <p:transition spd="slow" advTm="8000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6764366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91000" y="519692"/>
            <a:ext cx="13674849" cy="9247617"/>
          </a:xfrm>
          <a:custGeom>
            <a:avLst/>
            <a:gdLst/>
            <a:ahLst/>
            <a:cxnLst/>
            <a:rect l="l" t="t" r="r" b="b"/>
            <a:pathLst>
              <a:path w="13674849" h="9247617">
                <a:moveTo>
                  <a:pt x="0" y="0"/>
                </a:moveTo>
                <a:lnTo>
                  <a:pt x="13674849" y="0"/>
                </a:lnTo>
                <a:lnTo>
                  <a:pt x="13674849" y="9247616"/>
                </a:lnTo>
                <a:lnTo>
                  <a:pt x="0" y="92476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5663" y="2542724"/>
            <a:ext cx="4875526" cy="468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30364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ШТА СУ РАСХОДИ И ИЗДАЦИ БУЏЕТА?</a:t>
            </a:r>
          </a:p>
          <a:p>
            <a:pPr algn="l">
              <a:lnSpc>
                <a:spcPts val="7431"/>
              </a:lnSpc>
            </a:pPr>
            <a:endParaRPr lang="en-US" sz="5308" b="1">
              <a:solidFill>
                <a:srgbClr val="30364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ransition spd="slow" advTm="8000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689244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17345" y="249635"/>
            <a:ext cx="15053310" cy="178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5089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СТРУКТУРА ПЛАНИРАНИХ РАСХОДА И ИЗДАТАКА БУЏЕТА ЗА 2026. ГОДИНУ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19DA6-AC70-40B6-8788-5EAFD77D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67" y="2059062"/>
            <a:ext cx="9069066" cy="8125959"/>
          </a:xfrm>
          <a:prstGeom prst="rect">
            <a:avLst/>
          </a:prstGeom>
        </p:spPr>
      </p:pic>
    </p:spTree>
  </p:cSld>
  <p:clrMapOvr>
    <a:masterClrMapping/>
  </p:clrMapOvr>
  <p:transition spd="slow" advTm="8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503667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09724" y="500317"/>
            <a:ext cx="14668552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СТРУКТУРА ПЛАНИРАНИХ РАСХОДА И ИЗДАТАКА БУЏЕТА ЗА 2026. ГОДИНУ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926B53-DC0E-4D61-A8EC-87059383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49116"/>
            <a:ext cx="12612860" cy="8268854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503667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25647" y="295083"/>
            <a:ext cx="10849605" cy="9696834"/>
          </a:xfrm>
          <a:custGeom>
            <a:avLst/>
            <a:gdLst/>
            <a:ahLst/>
            <a:cxnLst/>
            <a:rect l="l" t="t" r="r" b="b"/>
            <a:pathLst>
              <a:path w="10849605" h="9696834">
                <a:moveTo>
                  <a:pt x="0" y="0"/>
                </a:moveTo>
                <a:lnTo>
                  <a:pt x="10849605" y="0"/>
                </a:lnTo>
                <a:lnTo>
                  <a:pt x="10849605" y="9696834"/>
                </a:lnTo>
                <a:lnTo>
                  <a:pt x="0" y="96968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568557"/>
            <a:ext cx="4771453" cy="705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0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НАЈВАЖНИЈИ КАПИТАЛНИ ПРОЈЕКТИ КОЈИ СЕ ФИНАНСИРАЈУ ИЗ БУЏЕТА ОПШТИНЕ СВИЛАЈНАЦ</a:t>
            </a:r>
          </a:p>
        </p:txBody>
      </p:sp>
    </p:spTree>
  </p:cSld>
  <p:clrMapOvr>
    <a:masterClrMapping/>
  </p:clrMapOvr>
  <p:transition spd="slow" advTm="10000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503667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30668" y="402155"/>
            <a:ext cx="10714904" cy="9482690"/>
          </a:xfrm>
          <a:custGeom>
            <a:avLst/>
            <a:gdLst/>
            <a:ahLst/>
            <a:cxnLst/>
            <a:rect l="l" t="t" r="r" b="b"/>
            <a:pathLst>
              <a:path w="10714904" h="9482690">
                <a:moveTo>
                  <a:pt x="0" y="0"/>
                </a:moveTo>
                <a:lnTo>
                  <a:pt x="10714904" y="0"/>
                </a:lnTo>
                <a:lnTo>
                  <a:pt x="10714904" y="9482690"/>
                </a:lnTo>
                <a:lnTo>
                  <a:pt x="0" y="94826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011470"/>
            <a:ext cx="4673945" cy="616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0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НАЈВАЖНИЈИ ПРОЈЕКТИ ОД ИНТЕРЕСА ЗА ЛОКАЛНУ ЗАЈЕДНИЦУ (ИЗ ДРУГИХ ИЗВОРА)</a:t>
            </a:r>
          </a:p>
        </p:txBody>
      </p:sp>
    </p:spTree>
  </p:cSld>
  <p:clrMapOvr>
    <a:masterClrMapping/>
  </p:clrMapOvr>
  <p:transition spd="slow" advTm="10000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35000" y="4477111"/>
            <a:ext cx="3896521" cy="1332778"/>
            <a:chOff x="0" y="0"/>
            <a:chExt cx="1026244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6244" cy="351020"/>
            </a:xfrm>
            <a:custGeom>
              <a:avLst/>
              <a:gdLst/>
              <a:ahLst/>
              <a:cxnLst/>
              <a:rect l="l" t="t" r="r" b="b"/>
              <a:pathLst>
                <a:path w="1026244" h="351020">
                  <a:moveTo>
                    <a:pt x="101331" y="0"/>
                  </a:moveTo>
                  <a:lnTo>
                    <a:pt x="924913" y="0"/>
                  </a:lnTo>
                  <a:cubicBezTo>
                    <a:pt x="951788" y="0"/>
                    <a:pt x="977562" y="10676"/>
                    <a:pt x="996565" y="29679"/>
                  </a:cubicBezTo>
                  <a:cubicBezTo>
                    <a:pt x="1015568" y="48682"/>
                    <a:pt x="1026244" y="74456"/>
                    <a:pt x="1026244" y="101331"/>
                  </a:cubicBezTo>
                  <a:lnTo>
                    <a:pt x="1026244" y="249689"/>
                  </a:lnTo>
                  <a:cubicBezTo>
                    <a:pt x="1026244" y="276563"/>
                    <a:pt x="1015568" y="302337"/>
                    <a:pt x="996565" y="321341"/>
                  </a:cubicBezTo>
                  <a:cubicBezTo>
                    <a:pt x="977562" y="340344"/>
                    <a:pt x="951788" y="351020"/>
                    <a:pt x="924913" y="351020"/>
                  </a:cubicBezTo>
                  <a:lnTo>
                    <a:pt x="101331" y="351020"/>
                  </a:lnTo>
                  <a:cubicBezTo>
                    <a:pt x="74456" y="351020"/>
                    <a:pt x="48682" y="340344"/>
                    <a:pt x="29679" y="321341"/>
                  </a:cubicBezTo>
                  <a:cubicBezTo>
                    <a:pt x="10676" y="302337"/>
                    <a:pt x="0" y="276563"/>
                    <a:pt x="0" y="249689"/>
                  </a:cubicBezTo>
                  <a:lnTo>
                    <a:pt x="0" y="101331"/>
                  </a:lnTo>
                  <a:cubicBezTo>
                    <a:pt x="0" y="74456"/>
                    <a:pt x="10676" y="48682"/>
                    <a:pt x="29679" y="29679"/>
                  </a:cubicBezTo>
                  <a:cubicBezTo>
                    <a:pt x="48682" y="10676"/>
                    <a:pt x="74456" y="0"/>
                    <a:pt x="10133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26244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49237" y="4477111"/>
            <a:ext cx="3773763" cy="1332778"/>
            <a:chOff x="0" y="0"/>
            <a:chExt cx="993913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3913" cy="351020"/>
            </a:xfrm>
            <a:custGeom>
              <a:avLst/>
              <a:gdLst/>
              <a:ahLst/>
              <a:cxnLst/>
              <a:rect l="l" t="t" r="r" b="b"/>
              <a:pathLst>
                <a:path w="993913" h="351020">
                  <a:moveTo>
                    <a:pt x="104627" y="0"/>
                  </a:moveTo>
                  <a:lnTo>
                    <a:pt x="889286" y="0"/>
                  </a:lnTo>
                  <a:cubicBezTo>
                    <a:pt x="917035" y="0"/>
                    <a:pt x="943647" y="11023"/>
                    <a:pt x="963268" y="30645"/>
                  </a:cubicBezTo>
                  <a:cubicBezTo>
                    <a:pt x="982890" y="50266"/>
                    <a:pt x="993913" y="76878"/>
                    <a:pt x="993913" y="104627"/>
                  </a:cubicBezTo>
                  <a:lnTo>
                    <a:pt x="993913" y="246393"/>
                  </a:lnTo>
                  <a:cubicBezTo>
                    <a:pt x="993913" y="304177"/>
                    <a:pt x="947070" y="351020"/>
                    <a:pt x="889286" y="351020"/>
                  </a:cubicBezTo>
                  <a:lnTo>
                    <a:pt x="104627" y="351020"/>
                  </a:lnTo>
                  <a:cubicBezTo>
                    <a:pt x="76878" y="351020"/>
                    <a:pt x="50266" y="339996"/>
                    <a:pt x="30645" y="320375"/>
                  </a:cubicBezTo>
                  <a:cubicBezTo>
                    <a:pt x="11023" y="300754"/>
                    <a:pt x="0" y="274141"/>
                    <a:pt x="0" y="246393"/>
                  </a:cubicBezTo>
                  <a:lnTo>
                    <a:pt x="0" y="104627"/>
                  </a:lnTo>
                  <a:cubicBezTo>
                    <a:pt x="0" y="46843"/>
                    <a:pt x="46843" y="0"/>
                    <a:pt x="10462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93913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23374" y="4613928"/>
            <a:ext cx="10964010" cy="87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2"/>
              </a:lnSpc>
            </a:pPr>
            <a:r>
              <a:rPr lang="sr-Cyrl-RS" sz="508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ХВАЛА НА ПАЖЊИ</a:t>
            </a:r>
            <a:endParaRPr lang="en-US" sz="508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ransition spd="slow" advTm="8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17787" y="1295400"/>
            <a:ext cx="3476393" cy="3315837"/>
            <a:chOff x="0" y="0"/>
            <a:chExt cx="6324600" cy="6032500"/>
          </a:xfrm>
        </p:grpSpPr>
        <p:sp>
          <p:nvSpPr>
            <p:cNvPr id="4" name="Freeform 4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3" cstate="print"/>
              <a:stretch>
                <a:fillRect t="-4702" b="-470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10419" y="1295400"/>
            <a:ext cx="3476393" cy="3315837"/>
            <a:chOff x="0" y="0"/>
            <a:chExt cx="6324600" cy="6032500"/>
          </a:xfrm>
        </p:grpSpPr>
        <p:sp>
          <p:nvSpPr>
            <p:cNvPr id="7" name="Freeform 7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4" cstate="print"/>
              <a:stretch>
                <a:fillRect l="-4119" r="-1422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501188" y="1295400"/>
            <a:ext cx="3476393" cy="3315837"/>
            <a:chOff x="0" y="0"/>
            <a:chExt cx="6324600" cy="6032500"/>
          </a:xfrm>
        </p:grpSpPr>
        <p:sp>
          <p:nvSpPr>
            <p:cNvPr id="10" name="Freeform 10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5" cstate="print"/>
              <a:stretch>
                <a:fillRect l="-6616" t="-8896" r="-16844" b="-45735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693820" y="1295400"/>
            <a:ext cx="3476393" cy="3315837"/>
            <a:chOff x="0" y="0"/>
            <a:chExt cx="6324600" cy="6032500"/>
          </a:xfrm>
        </p:grpSpPr>
        <p:sp>
          <p:nvSpPr>
            <p:cNvPr id="13" name="Freeform 13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6" cstate="print"/>
              <a:stretch>
                <a:fillRect l="-16270" r="-1627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17787" y="5689414"/>
            <a:ext cx="3476393" cy="3315837"/>
            <a:chOff x="0" y="0"/>
            <a:chExt cx="6324600" cy="6032500"/>
          </a:xfrm>
        </p:grpSpPr>
        <p:sp>
          <p:nvSpPr>
            <p:cNvPr id="16" name="Freeform 16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7" cstate="print"/>
              <a:stretch>
                <a:fillRect l="-19991" r="-19991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310419" y="5689414"/>
            <a:ext cx="3476393" cy="3315837"/>
            <a:chOff x="0" y="0"/>
            <a:chExt cx="6324600" cy="6032500"/>
          </a:xfrm>
        </p:grpSpPr>
        <p:sp>
          <p:nvSpPr>
            <p:cNvPr id="19" name="Freeform 19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8" cstate="print"/>
              <a:stretch>
                <a:fillRect r="-3097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501188" y="5689414"/>
            <a:ext cx="3476393" cy="3315837"/>
            <a:chOff x="0" y="0"/>
            <a:chExt cx="6324600" cy="6032500"/>
          </a:xfrm>
        </p:grpSpPr>
        <p:sp>
          <p:nvSpPr>
            <p:cNvPr id="22" name="Freeform 22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9" cstate="print"/>
              <a:stretch>
                <a:fillRect t="-14417" b="-14417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3693820" y="5689414"/>
            <a:ext cx="3476393" cy="3315837"/>
            <a:chOff x="0" y="0"/>
            <a:chExt cx="6324600" cy="6032500"/>
          </a:xfrm>
        </p:grpSpPr>
        <p:sp>
          <p:nvSpPr>
            <p:cNvPr id="25" name="Freeform 25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10" cstate="print"/>
              <a:stretch>
                <a:fillRect l="-24577" r="-24577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</p:spTree>
  </p:cSld>
  <p:clrMapOvr>
    <a:masterClrMapping/>
  </p:clrMapOvr>
  <p:transition spd="slow" advTm="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656131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22310" y="519855"/>
            <a:ext cx="4243380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1"/>
              </a:lnSpc>
            </a:pPr>
            <a:r>
              <a:rPr lang="en-US" sz="5308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САДРЖАЈ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9329" y="1499011"/>
            <a:ext cx="16869342" cy="796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</a:t>
            </a:r>
            <a:r>
              <a:rPr lang="sr-Latn-R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Увод</a:t>
            </a:r>
            <a:endParaRPr lang="en-US" sz="276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</a:t>
            </a:r>
            <a:r>
              <a:rPr lang="sr-Latn-R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се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финансира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из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буџета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</a:t>
            </a:r>
            <a:r>
              <a:rPr lang="sr-Latn-R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Како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настаје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буџет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општине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Појам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буџета</a:t>
            </a:r>
            <a:endParaRPr lang="en-US" sz="27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учествује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буџетском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процесу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основу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чега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доноси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буџет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</a:t>
            </a:r>
            <a:r>
              <a:rPr lang="sr-Latn-R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Како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се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пуни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општинска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каса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Шта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приходи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примања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буџета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планираних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прихода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примања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2026.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годину</a:t>
            </a:r>
            <a:endParaRPr lang="en-US" sz="27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Шта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променило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приходима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примањима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односу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2025.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годину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5.</a:t>
            </a:r>
            <a:r>
              <a:rPr lang="sr-Latn-R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шта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се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троше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јавна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66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средства</a:t>
            </a:r>
            <a:r>
              <a:rPr lang="en-US" sz="27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Шта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расходи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издаци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буџета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планираних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расхода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издатака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2026.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годину</a:t>
            </a:r>
            <a:endParaRPr lang="en-US" sz="27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Шта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променило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расходима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издацима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односу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2025.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годину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Најважнији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капитални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пројекти</a:t>
            </a:r>
            <a:endParaRPr lang="en-US" sz="27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872"/>
              </a:lnSpc>
            </a:pP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•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Најважнији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пројекти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од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локалну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заједницу</a:t>
            </a:r>
            <a:r>
              <a:rPr lang="sr-Latn-R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других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6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извора</a:t>
            </a:r>
            <a:r>
              <a:rPr lang="en-US" sz="27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</p:cSld>
  <p:clrMapOvr>
    <a:masterClrMapping/>
  </p:clrMapOvr>
  <p:transition spd="slow" advTm="8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71426"/>
            <a:ext cx="8115300" cy="279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ДРАГИ СУГРАЂАНИ И СУГРАЂАНКЕ,</a:t>
            </a:r>
          </a:p>
          <a:p>
            <a:pPr algn="l">
              <a:lnSpc>
                <a:spcPts val="7431"/>
              </a:lnSpc>
            </a:pPr>
            <a:endParaRPr lang="en-US" sz="5308" b="1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502607"/>
            <a:ext cx="15980706" cy="536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6"/>
              </a:lnSpc>
            </a:pPr>
            <a:endParaRPr dirty="0"/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Основна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сврха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документа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вама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јесте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што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једноставнији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разумљивији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начин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објасни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у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сврхе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користе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јавни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ресурси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задовољиле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потребе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грађана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Грађански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представља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сажет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јасан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приказ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Одлуке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о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Свилајнац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2026.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годину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својој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форми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веома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обимна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тешка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разумевање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због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специфичних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појмова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класификација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чине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Иако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немогуће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објаснити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целокупан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у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овако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краткој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форми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искрено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надамо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ћемо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овај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начин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успети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вас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информишемо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о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начину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прикупљања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јавних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средстава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остваривања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прихода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примања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као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о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начину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планирања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расподеле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трошења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буџетских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средстава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76"/>
              </a:lnSpc>
            </a:pP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Свилајнац</a:t>
            </a: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76"/>
              </a:lnSpc>
              <a:spcBef>
                <a:spcPct val="0"/>
              </a:spcBef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 advTm="8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92583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71426"/>
            <a:ext cx="8115300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КО СЕ ФИНАНСИРА ИЗ БУЏЕТА?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02607"/>
            <a:ext cx="7488870" cy="223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6"/>
              </a:lnSpc>
            </a:pPr>
            <a:r>
              <a:rPr lang="en-US" sz="2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Директни корисници буџетских средстава:</a:t>
            </a:r>
          </a:p>
          <a:p>
            <a:pPr algn="l">
              <a:lnSpc>
                <a:spcPts val="2976"/>
              </a:lnSpc>
            </a:pPr>
            <a:r>
              <a:rPr lang="en-US" sz="2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- Скупштина општине</a:t>
            </a:r>
          </a:p>
          <a:p>
            <a:pPr algn="l">
              <a:lnSpc>
                <a:spcPts val="2976"/>
              </a:lnSpc>
            </a:pPr>
            <a:r>
              <a:rPr lang="en-US" sz="2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- Председник општине и Општинско веће</a:t>
            </a:r>
          </a:p>
          <a:p>
            <a:pPr algn="l">
              <a:lnSpc>
                <a:spcPts val="2976"/>
              </a:lnSpc>
            </a:pPr>
            <a:r>
              <a:rPr lang="en-US" sz="2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- Општинска управа</a:t>
            </a:r>
          </a:p>
          <a:p>
            <a:pPr algn="l">
              <a:lnSpc>
                <a:spcPts val="2976"/>
              </a:lnSpc>
            </a:pPr>
            <a:r>
              <a:rPr lang="en-US" sz="2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- Правобранилаштво општине</a:t>
            </a:r>
          </a:p>
          <a:p>
            <a:pPr algn="l">
              <a:lnSpc>
                <a:spcPts val="2976"/>
              </a:lnSpc>
              <a:spcBef>
                <a:spcPct val="0"/>
              </a:spcBef>
            </a:pPr>
            <a:endParaRPr lang="en-US" sz="212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6015021"/>
            <a:ext cx="5981700" cy="3057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76"/>
              </a:lnSpc>
            </a:pP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Индиректни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корисници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буџетских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средстава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Центар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културу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Ресавска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библиотека</a:t>
            </a: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Центар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бригу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о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старима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деци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особама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инвалидитетом</a:t>
            </a: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ПУ “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Дечја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радост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Свилајнац</a:t>
            </a: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Месне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заједнице</a:t>
            </a: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  <a:spcBef>
                <a:spcPct val="0"/>
              </a:spcBef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41148" y="2513008"/>
            <a:ext cx="7488870" cy="706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6"/>
              </a:lnSpc>
            </a:pP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Остали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корисници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јавних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25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средстава</a:t>
            </a: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just">
              <a:lnSpc>
                <a:spcPts val="2976"/>
              </a:lnSpc>
            </a:pPr>
            <a:endParaRPr lang="en-US" sz="212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Образовне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институције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школе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Установе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социјалне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заштите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Центар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социјални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рад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Црвени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крст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Јавна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предузећа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(КЈП “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Морава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Јавно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предузеће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спортско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туристички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центар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Дирекција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изградњу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грађевинско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земљиште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путеве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Свилајнац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Природњачки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центар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ПД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управљање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Слободном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зоном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Непрофитне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организације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верске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организације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удружења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грађана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удружења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оболелих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итд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.)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Спортске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организације</a:t>
            </a: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  <a:spcBef>
                <a:spcPct val="0"/>
              </a:spcBef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 advTm="8000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67950" y="518422"/>
            <a:ext cx="6294884" cy="9250156"/>
            <a:chOff x="0" y="0"/>
            <a:chExt cx="1657912" cy="24362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912" cy="2436255"/>
            </a:xfrm>
            <a:custGeom>
              <a:avLst/>
              <a:gdLst/>
              <a:ahLst/>
              <a:cxnLst/>
              <a:rect l="l" t="t" r="r" b="b"/>
              <a:pathLst>
                <a:path w="1657912" h="2436255">
                  <a:moveTo>
                    <a:pt x="62724" y="0"/>
                  </a:moveTo>
                  <a:lnTo>
                    <a:pt x="1595188" y="0"/>
                  </a:lnTo>
                  <a:cubicBezTo>
                    <a:pt x="1611824" y="0"/>
                    <a:pt x="1627778" y="6608"/>
                    <a:pt x="1639541" y="18371"/>
                  </a:cubicBezTo>
                  <a:cubicBezTo>
                    <a:pt x="1651304" y="30134"/>
                    <a:pt x="1657912" y="46088"/>
                    <a:pt x="1657912" y="62724"/>
                  </a:cubicBezTo>
                  <a:lnTo>
                    <a:pt x="1657912" y="2373531"/>
                  </a:lnTo>
                  <a:cubicBezTo>
                    <a:pt x="1657912" y="2408173"/>
                    <a:pt x="1629830" y="2436255"/>
                    <a:pt x="1595188" y="2436255"/>
                  </a:cubicBezTo>
                  <a:lnTo>
                    <a:pt x="62724" y="2436255"/>
                  </a:lnTo>
                  <a:cubicBezTo>
                    <a:pt x="46088" y="2436255"/>
                    <a:pt x="30134" y="2429647"/>
                    <a:pt x="18371" y="2417884"/>
                  </a:cubicBezTo>
                  <a:cubicBezTo>
                    <a:pt x="6608" y="2406121"/>
                    <a:pt x="0" y="2390167"/>
                    <a:pt x="0" y="2373531"/>
                  </a:cubicBezTo>
                  <a:lnTo>
                    <a:pt x="0" y="62724"/>
                  </a:lnTo>
                  <a:cubicBezTo>
                    <a:pt x="0" y="46088"/>
                    <a:pt x="6608" y="30134"/>
                    <a:pt x="18371" y="18371"/>
                  </a:cubicBezTo>
                  <a:cubicBezTo>
                    <a:pt x="30134" y="6608"/>
                    <a:pt x="46088" y="0"/>
                    <a:pt x="627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7912" cy="248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723024"/>
            <a:ext cx="6924760" cy="272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 УЧЕСТВУЈЕ У БУЏЕТСКОМ ПРОЦЕСУ?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977298" y="876309"/>
            <a:ext cx="1111173" cy="111117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77298" y="2424795"/>
            <a:ext cx="1111173" cy="111117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977298" y="3972181"/>
            <a:ext cx="1111173" cy="111117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045526" y="1056514"/>
            <a:ext cx="974717" cy="78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45526" y="2599334"/>
            <a:ext cx="974717" cy="78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45526" y="4147051"/>
            <a:ext cx="974717" cy="78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97703" y="971550"/>
            <a:ext cx="4856091" cy="1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5"/>
              </a:lnSpc>
            </a:pP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Предшколска</a:t>
            </a: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установа</a:t>
            </a:r>
            <a:endParaRPr lang="en-US" sz="20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45"/>
              </a:lnSpc>
            </a:pP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Месне</a:t>
            </a: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заједнице</a:t>
            </a:r>
            <a:endParaRPr lang="en-US" sz="20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45"/>
              </a:lnSpc>
            </a:pP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Установе</a:t>
            </a: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културе</a:t>
            </a:r>
            <a:endParaRPr lang="en-US" sz="20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45"/>
              </a:lnSpc>
              <a:spcBef>
                <a:spcPct val="0"/>
              </a:spcBef>
            </a:pP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Спортске</a:t>
            </a:r>
            <a:r>
              <a:rPr lang="en-US" sz="20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установе</a:t>
            </a:r>
            <a:endParaRPr lang="en-US" sz="20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797703" y="6793653"/>
            <a:ext cx="4856091" cy="176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5"/>
              </a:lnSpc>
            </a:pPr>
            <a:r>
              <a:rPr lang="en-US" sz="20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•Општинска управа</a:t>
            </a:r>
          </a:p>
          <a:p>
            <a:pPr algn="l">
              <a:lnSpc>
                <a:spcPts val="2845"/>
              </a:lnSpc>
            </a:pPr>
            <a:r>
              <a:rPr lang="en-US" sz="20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•Председник општине</a:t>
            </a:r>
          </a:p>
          <a:p>
            <a:pPr algn="l">
              <a:lnSpc>
                <a:spcPts val="2845"/>
              </a:lnSpc>
            </a:pPr>
            <a:r>
              <a:rPr lang="en-US" sz="20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•Општинско веће</a:t>
            </a:r>
          </a:p>
          <a:p>
            <a:pPr algn="l">
              <a:lnSpc>
                <a:spcPts val="2845"/>
              </a:lnSpc>
            </a:pPr>
            <a:r>
              <a:rPr lang="en-US" sz="20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•Скупштина општине</a:t>
            </a:r>
          </a:p>
          <a:p>
            <a:pPr algn="l">
              <a:lnSpc>
                <a:spcPts val="2845"/>
              </a:lnSpc>
              <a:spcBef>
                <a:spcPct val="0"/>
              </a:spcBef>
            </a:pPr>
            <a:endParaRPr lang="en-US" sz="203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797703" y="4062174"/>
            <a:ext cx="4856091" cy="118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•Основне школе </a:t>
            </a:r>
          </a:p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•Средње школе</a:t>
            </a:r>
          </a:p>
          <a:p>
            <a:pPr algn="l">
              <a:lnSpc>
                <a:spcPts val="3125"/>
              </a:lnSpc>
              <a:spcBef>
                <a:spcPct val="0"/>
              </a:spcBef>
            </a:pPr>
            <a:endParaRPr lang="en-US" sz="223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977298" y="5521504"/>
            <a:ext cx="1111173" cy="111117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977298" y="7069989"/>
            <a:ext cx="1111173" cy="111117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977298" y="8617376"/>
            <a:ext cx="1111173" cy="111117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045526" y="5701708"/>
            <a:ext cx="974717" cy="78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045526" y="7244529"/>
            <a:ext cx="974717" cy="78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045526" y="8792246"/>
            <a:ext cx="974717" cy="78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797703" y="2744942"/>
            <a:ext cx="4856091" cy="77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5"/>
              </a:lnSpc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22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Грађани</a:t>
            </a:r>
            <a:r>
              <a:rPr lang="en-US" sz="22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2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њихова</a:t>
            </a:r>
            <a:r>
              <a:rPr lang="en-US" sz="22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удружења</a:t>
            </a:r>
            <a:endParaRPr lang="en-US" sz="22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25"/>
              </a:lnSpc>
              <a:spcBef>
                <a:spcPct val="0"/>
              </a:spcBef>
            </a:pPr>
            <a:endParaRPr lang="en-US" sz="22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797703" y="5743116"/>
            <a:ext cx="4856091" cy="79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•Установе социјалне заштите</a:t>
            </a:r>
          </a:p>
          <a:p>
            <a:pPr algn="l">
              <a:lnSpc>
                <a:spcPts val="3125"/>
              </a:lnSpc>
              <a:spcBef>
                <a:spcPct val="0"/>
              </a:spcBef>
            </a:pPr>
            <a:endParaRPr lang="en-US" sz="223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797703" y="8811296"/>
            <a:ext cx="4856091" cy="77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5"/>
              </a:lnSpc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22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Јавна</a:t>
            </a:r>
            <a:r>
              <a:rPr lang="en-US" sz="2232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32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предузећа</a:t>
            </a:r>
            <a:endParaRPr lang="en-US" sz="22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25"/>
              </a:lnSpc>
              <a:spcBef>
                <a:spcPct val="0"/>
              </a:spcBef>
            </a:pPr>
            <a:endParaRPr lang="en-US" sz="2232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 advTm="8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71426"/>
            <a:ext cx="8115300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КАКО НАСТАЈЕ БУЏЕТ ОПШТИНЕ?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02607"/>
            <a:ext cx="15980706" cy="575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6"/>
              </a:lnSpc>
            </a:pPr>
            <a:r>
              <a:rPr lang="en-US" sz="212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БУЏЕТ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правни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документ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утврђује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план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прихода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примања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расхода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издатака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буџетску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односно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календарску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годину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значи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овај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документ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представља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предвиђање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колико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ће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новца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од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грађана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привреде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у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току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једне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године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прикупити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начин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ће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тај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новац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трошити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општинског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током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године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плаћају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обавезе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локалне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самоуправе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Исто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тако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у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сливају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приходи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којих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подмирују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обавезе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Приликом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дефинисања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овог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општину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Свилајнац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најважнијег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документа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руководи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законским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оквиром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прописима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стратешким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приоритетима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развоја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другим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елементима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6"/>
              </a:lnSpc>
            </a:pP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Реалност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таква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постоје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велике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разлике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између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жеља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могућности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тако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креирање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буџета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подразумева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утврђивање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приоритета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и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прављење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2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компромиса</a:t>
            </a:r>
            <a:r>
              <a:rPr lang="en-US" sz="212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976"/>
              </a:lnSpc>
              <a:spcBef>
                <a:spcPct val="0"/>
              </a:spcBef>
            </a:pPr>
            <a:endParaRPr lang="en-US" sz="21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 advTm="8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5037" y="3722790"/>
            <a:ext cx="3488222" cy="5803678"/>
            <a:chOff x="0" y="0"/>
            <a:chExt cx="1104420" cy="18375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4420" cy="1837525"/>
            </a:xfrm>
            <a:custGeom>
              <a:avLst/>
              <a:gdLst/>
              <a:ahLst/>
              <a:cxnLst/>
              <a:rect l="l" t="t" r="r" b="b"/>
              <a:pathLst>
                <a:path w="1104420" h="1837525">
                  <a:moveTo>
                    <a:pt x="113192" y="0"/>
                  </a:moveTo>
                  <a:lnTo>
                    <a:pt x="991228" y="0"/>
                  </a:lnTo>
                  <a:cubicBezTo>
                    <a:pt x="1021248" y="0"/>
                    <a:pt x="1050039" y="11926"/>
                    <a:pt x="1071266" y="33153"/>
                  </a:cubicBezTo>
                  <a:cubicBezTo>
                    <a:pt x="1092494" y="54381"/>
                    <a:pt x="1104420" y="83171"/>
                    <a:pt x="1104420" y="113192"/>
                  </a:cubicBezTo>
                  <a:lnTo>
                    <a:pt x="1104420" y="1724334"/>
                  </a:lnTo>
                  <a:cubicBezTo>
                    <a:pt x="1104420" y="1754354"/>
                    <a:pt x="1092494" y="1783145"/>
                    <a:pt x="1071266" y="1804372"/>
                  </a:cubicBezTo>
                  <a:cubicBezTo>
                    <a:pt x="1050039" y="1825600"/>
                    <a:pt x="1021248" y="1837525"/>
                    <a:pt x="991228" y="1837525"/>
                  </a:cubicBezTo>
                  <a:lnTo>
                    <a:pt x="113192" y="1837525"/>
                  </a:lnTo>
                  <a:cubicBezTo>
                    <a:pt x="83171" y="1837525"/>
                    <a:pt x="54381" y="1825600"/>
                    <a:pt x="33153" y="1804372"/>
                  </a:cubicBezTo>
                  <a:cubicBezTo>
                    <a:pt x="11926" y="1783145"/>
                    <a:pt x="0" y="1754354"/>
                    <a:pt x="0" y="1724334"/>
                  </a:cubicBezTo>
                  <a:lnTo>
                    <a:pt x="0" y="113192"/>
                  </a:lnTo>
                  <a:cubicBezTo>
                    <a:pt x="0" y="83171"/>
                    <a:pt x="11926" y="54381"/>
                    <a:pt x="33153" y="33153"/>
                  </a:cubicBezTo>
                  <a:cubicBezTo>
                    <a:pt x="54381" y="11926"/>
                    <a:pt x="83171" y="0"/>
                    <a:pt x="1131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04420" cy="1885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56022" y="1099694"/>
            <a:ext cx="12175956" cy="279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НА ОСНОВУ ЧЕГА СЕ ДОНОСИ БУЏЕТ? </a:t>
            </a:r>
          </a:p>
          <a:p>
            <a:pPr algn="l">
              <a:lnSpc>
                <a:spcPts val="7431"/>
              </a:lnSpc>
            </a:pPr>
            <a:endParaRPr lang="en-US" sz="5308" b="1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7165" y="4117634"/>
            <a:ext cx="3128253" cy="532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•ЗАКОНИ И ПРОПИСИ:</a:t>
            </a:r>
          </a:p>
          <a:p>
            <a:pPr>
              <a:lnSpc>
                <a:spcPts val="2585"/>
              </a:lnSpc>
            </a:pP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Закон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о 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финансирању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локалне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самоуправе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</a:t>
            </a:r>
          </a:p>
          <a:p>
            <a:pPr>
              <a:lnSpc>
                <a:spcPts val="2585"/>
              </a:lnSpc>
            </a:pP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Закон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о 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буџетском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1846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систему</a:t>
            </a: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</a:t>
            </a:r>
          </a:p>
          <a:p>
            <a:pPr>
              <a:lnSpc>
                <a:spcPts val="2585"/>
              </a:lnSpc>
            </a:pP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•ЗАКОН О ЛОКАЛНОЈ САМОУПРАВИ, </a:t>
            </a:r>
          </a:p>
          <a:p>
            <a:pPr>
              <a:lnSpc>
                <a:spcPts val="2585"/>
              </a:lnSpc>
            </a:pP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•УПУТСТВО МИНИСТАРСТВА ФИНАНСИЈА ЗА ПРИПРЕМУ ОДЛУКЕ О БУЏЕТУ ЗА 2026. ГОДИНУ </a:t>
            </a:r>
          </a:p>
          <a:p>
            <a:pPr>
              <a:lnSpc>
                <a:spcPts val="2585"/>
              </a:lnSpc>
            </a:pPr>
            <a:r>
              <a:rPr lang="en-US" sz="184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•СВИ ПОСЕБНИ ПРОПИСИ КОЈИМА СУ УТВРЂЕНЕ НАДЛЕЖНОСТИ ЈЛС</a:t>
            </a:r>
          </a:p>
          <a:p>
            <a:pPr>
              <a:lnSpc>
                <a:spcPts val="2585"/>
              </a:lnSpc>
            </a:pPr>
            <a:endParaRPr lang="en-US" sz="1846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112487" y="5303609"/>
            <a:ext cx="2847713" cy="4222859"/>
            <a:chOff x="0" y="0"/>
            <a:chExt cx="901626" cy="13370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1626" cy="1337016"/>
            </a:xfrm>
            <a:custGeom>
              <a:avLst/>
              <a:gdLst/>
              <a:ahLst/>
              <a:cxnLst/>
              <a:rect l="l" t="t" r="r" b="b"/>
              <a:pathLst>
                <a:path w="901626" h="1337016">
                  <a:moveTo>
                    <a:pt x="138651" y="0"/>
                  </a:moveTo>
                  <a:lnTo>
                    <a:pt x="762975" y="0"/>
                  </a:lnTo>
                  <a:cubicBezTo>
                    <a:pt x="799747" y="0"/>
                    <a:pt x="835014" y="14608"/>
                    <a:pt x="861016" y="40610"/>
                  </a:cubicBezTo>
                  <a:cubicBezTo>
                    <a:pt x="887018" y="66612"/>
                    <a:pt x="901626" y="101878"/>
                    <a:pt x="901626" y="138651"/>
                  </a:cubicBezTo>
                  <a:lnTo>
                    <a:pt x="901626" y="1198365"/>
                  </a:lnTo>
                  <a:cubicBezTo>
                    <a:pt x="901626" y="1235138"/>
                    <a:pt x="887018" y="1270404"/>
                    <a:pt x="861016" y="1296406"/>
                  </a:cubicBezTo>
                  <a:cubicBezTo>
                    <a:pt x="835014" y="1322408"/>
                    <a:pt x="799747" y="1337016"/>
                    <a:pt x="762975" y="1337016"/>
                  </a:cubicBezTo>
                  <a:lnTo>
                    <a:pt x="138651" y="1337016"/>
                  </a:lnTo>
                  <a:cubicBezTo>
                    <a:pt x="101878" y="1337016"/>
                    <a:pt x="66612" y="1322408"/>
                    <a:pt x="40610" y="1296406"/>
                  </a:cubicBezTo>
                  <a:cubicBezTo>
                    <a:pt x="14608" y="1270404"/>
                    <a:pt x="0" y="1235138"/>
                    <a:pt x="0" y="1198365"/>
                  </a:cubicBezTo>
                  <a:lnTo>
                    <a:pt x="0" y="138651"/>
                  </a:lnTo>
                  <a:cubicBezTo>
                    <a:pt x="0" y="101878"/>
                    <a:pt x="14608" y="66612"/>
                    <a:pt x="40610" y="40610"/>
                  </a:cubicBezTo>
                  <a:cubicBezTo>
                    <a:pt x="66612" y="14608"/>
                    <a:pt x="101878" y="0"/>
                    <a:pt x="1386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01626" cy="1384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82811" y="6013005"/>
            <a:ext cx="2608129" cy="311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2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СТРАТЕШКИ ДОКУМЕНТИ:</a:t>
            </a:r>
          </a:p>
          <a:p>
            <a:pPr algn="ctr">
              <a:lnSpc>
                <a:spcPts val="3125"/>
              </a:lnSpc>
            </a:pPr>
            <a:endParaRPr lang="en-US" sz="2232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•ПЛАН РАЗВОЈА</a:t>
            </a:r>
          </a:p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•АКЦИОНИ ПЛАНОВИ ЗА ПОЈЕДИНЕ ОБЛАСТИ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649436" y="6624629"/>
            <a:ext cx="2778454" cy="2901839"/>
            <a:chOff x="0" y="0"/>
            <a:chExt cx="879697" cy="91876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9697" cy="918763"/>
            </a:xfrm>
            <a:custGeom>
              <a:avLst/>
              <a:gdLst/>
              <a:ahLst/>
              <a:cxnLst/>
              <a:rect l="l" t="t" r="r" b="b"/>
              <a:pathLst>
                <a:path w="879697" h="918763">
                  <a:moveTo>
                    <a:pt x="142107" y="0"/>
                  </a:moveTo>
                  <a:lnTo>
                    <a:pt x="737590" y="0"/>
                  </a:lnTo>
                  <a:cubicBezTo>
                    <a:pt x="775279" y="0"/>
                    <a:pt x="811425" y="14972"/>
                    <a:pt x="838075" y="41622"/>
                  </a:cubicBezTo>
                  <a:cubicBezTo>
                    <a:pt x="864725" y="68272"/>
                    <a:pt x="879697" y="104418"/>
                    <a:pt x="879697" y="142107"/>
                  </a:cubicBezTo>
                  <a:lnTo>
                    <a:pt x="879697" y="776656"/>
                  </a:lnTo>
                  <a:cubicBezTo>
                    <a:pt x="879697" y="814345"/>
                    <a:pt x="864725" y="850490"/>
                    <a:pt x="838075" y="877140"/>
                  </a:cubicBezTo>
                  <a:cubicBezTo>
                    <a:pt x="811425" y="903791"/>
                    <a:pt x="775279" y="918763"/>
                    <a:pt x="737590" y="918763"/>
                  </a:cubicBezTo>
                  <a:lnTo>
                    <a:pt x="142107" y="918763"/>
                  </a:lnTo>
                  <a:cubicBezTo>
                    <a:pt x="104418" y="918763"/>
                    <a:pt x="68272" y="903791"/>
                    <a:pt x="41622" y="877140"/>
                  </a:cubicBezTo>
                  <a:cubicBezTo>
                    <a:pt x="14972" y="850490"/>
                    <a:pt x="0" y="814345"/>
                    <a:pt x="0" y="776656"/>
                  </a:cubicBezTo>
                  <a:lnTo>
                    <a:pt x="0" y="142107"/>
                  </a:lnTo>
                  <a:cubicBezTo>
                    <a:pt x="0" y="104418"/>
                    <a:pt x="14972" y="68272"/>
                    <a:pt x="41622" y="41622"/>
                  </a:cubicBezTo>
                  <a:cubicBezTo>
                    <a:pt x="68272" y="14972"/>
                    <a:pt x="104418" y="0"/>
                    <a:pt x="1421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79697" cy="96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07849" y="7357889"/>
            <a:ext cx="3663378" cy="2113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30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ПОТРЕБЕ БУЏЕТСКИХ КОРИСНИКА</a:t>
            </a:r>
          </a:p>
          <a:p>
            <a:pPr algn="ctr">
              <a:lnSpc>
                <a:spcPts val="4245"/>
              </a:lnSpc>
            </a:pPr>
            <a:endParaRPr lang="en-US" sz="3032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188137" y="6624629"/>
            <a:ext cx="2778454" cy="2901839"/>
            <a:chOff x="0" y="0"/>
            <a:chExt cx="879697" cy="9187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79697" cy="918763"/>
            </a:xfrm>
            <a:custGeom>
              <a:avLst/>
              <a:gdLst/>
              <a:ahLst/>
              <a:cxnLst/>
              <a:rect l="l" t="t" r="r" b="b"/>
              <a:pathLst>
                <a:path w="879697" h="918763">
                  <a:moveTo>
                    <a:pt x="142107" y="0"/>
                  </a:moveTo>
                  <a:lnTo>
                    <a:pt x="737590" y="0"/>
                  </a:lnTo>
                  <a:cubicBezTo>
                    <a:pt x="775279" y="0"/>
                    <a:pt x="811425" y="14972"/>
                    <a:pt x="838075" y="41622"/>
                  </a:cubicBezTo>
                  <a:cubicBezTo>
                    <a:pt x="864725" y="68272"/>
                    <a:pt x="879697" y="104418"/>
                    <a:pt x="879697" y="142107"/>
                  </a:cubicBezTo>
                  <a:lnTo>
                    <a:pt x="879697" y="776656"/>
                  </a:lnTo>
                  <a:cubicBezTo>
                    <a:pt x="879697" y="814345"/>
                    <a:pt x="864725" y="850490"/>
                    <a:pt x="838075" y="877140"/>
                  </a:cubicBezTo>
                  <a:cubicBezTo>
                    <a:pt x="811425" y="903791"/>
                    <a:pt x="775279" y="918763"/>
                    <a:pt x="737590" y="918763"/>
                  </a:cubicBezTo>
                  <a:lnTo>
                    <a:pt x="142107" y="918763"/>
                  </a:lnTo>
                  <a:cubicBezTo>
                    <a:pt x="104418" y="918763"/>
                    <a:pt x="68272" y="903791"/>
                    <a:pt x="41622" y="877140"/>
                  </a:cubicBezTo>
                  <a:cubicBezTo>
                    <a:pt x="14972" y="850490"/>
                    <a:pt x="0" y="814345"/>
                    <a:pt x="0" y="776656"/>
                  </a:cubicBezTo>
                  <a:lnTo>
                    <a:pt x="0" y="142107"/>
                  </a:lnTo>
                  <a:cubicBezTo>
                    <a:pt x="0" y="104418"/>
                    <a:pt x="14972" y="68272"/>
                    <a:pt x="41622" y="41622"/>
                  </a:cubicBezTo>
                  <a:cubicBezTo>
                    <a:pt x="68272" y="14972"/>
                    <a:pt x="104418" y="0"/>
                    <a:pt x="1421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79697" cy="96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118037" y="7063874"/>
            <a:ext cx="2918654" cy="196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</a:pPr>
            <a:r>
              <a:rPr lang="en-US" sz="279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ЗАПОЧЕТИ ПРОЈЕКТИ ИЗ РАНИЈИХ ГОДИНА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4436741" y="6624629"/>
            <a:ext cx="3326314" cy="2901839"/>
            <a:chOff x="0" y="0"/>
            <a:chExt cx="1053157" cy="9187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53157" cy="918763"/>
            </a:xfrm>
            <a:custGeom>
              <a:avLst/>
              <a:gdLst/>
              <a:ahLst/>
              <a:cxnLst/>
              <a:rect l="l" t="t" r="r" b="b"/>
              <a:pathLst>
                <a:path w="1053157" h="918763">
                  <a:moveTo>
                    <a:pt x="118701" y="0"/>
                  </a:moveTo>
                  <a:lnTo>
                    <a:pt x="934456" y="0"/>
                  </a:lnTo>
                  <a:cubicBezTo>
                    <a:pt x="1000013" y="0"/>
                    <a:pt x="1053157" y="53144"/>
                    <a:pt x="1053157" y="118701"/>
                  </a:cubicBezTo>
                  <a:lnTo>
                    <a:pt x="1053157" y="800061"/>
                  </a:lnTo>
                  <a:cubicBezTo>
                    <a:pt x="1053157" y="865618"/>
                    <a:pt x="1000013" y="918763"/>
                    <a:pt x="934456" y="918763"/>
                  </a:cubicBezTo>
                  <a:lnTo>
                    <a:pt x="118701" y="918763"/>
                  </a:lnTo>
                  <a:cubicBezTo>
                    <a:pt x="53144" y="918763"/>
                    <a:pt x="0" y="865618"/>
                    <a:pt x="0" y="800061"/>
                  </a:cubicBezTo>
                  <a:lnTo>
                    <a:pt x="0" y="118701"/>
                  </a:lnTo>
                  <a:cubicBezTo>
                    <a:pt x="0" y="53144"/>
                    <a:pt x="53144" y="0"/>
                    <a:pt x="11870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053157" cy="96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417691" y="7367414"/>
            <a:ext cx="3412039" cy="118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ОСТВАРЕЊЕ ПРОШЛОГОДИШЊЕГ БУЏЕТА</a:t>
            </a:r>
          </a:p>
        </p:txBody>
      </p:sp>
    </p:spTree>
  </p:cSld>
  <p:clrMapOvr>
    <a:masterClrMapping/>
  </p:clrMapOvr>
  <p:transition spd="slow" advTm="8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38125" y="3933093"/>
            <a:ext cx="19064041" cy="2676635"/>
            <a:chOff x="0" y="0"/>
            <a:chExt cx="5637484" cy="7915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7483" cy="791516"/>
            </a:xfrm>
            <a:custGeom>
              <a:avLst/>
              <a:gdLst/>
              <a:ahLst/>
              <a:cxnLst/>
              <a:rect l="l" t="t" r="r" b="b"/>
              <a:pathLst>
                <a:path w="5637483" h="791516">
                  <a:moveTo>
                    <a:pt x="20711" y="0"/>
                  </a:moveTo>
                  <a:lnTo>
                    <a:pt x="5616772" y="0"/>
                  </a:lnTo>
                  <a:cubicBezTo>
                    <a:pt x="5622265" y="0"/>
                    <a:pt x="5627533" y="2182"/>
                    <a:pt x="5631417" y="6066"/>
                  </a:cubicBezTo>
                  <a:cubicBezTo>
                    <a:pt x="5635301" y="9950"/>
                    <a:pt x="5637483" y="15218"/>
                    <a:pt x="5637483" y="20711"/>
                  </a:cubicBezTo>
                  <a:lnTo>
                    <a:pt x="5637483" y="770805"/>
                  </a:lnTo>
                  <a:cubicBezTo>
                    <a:pt x="5637483" y="776297"/>
                    <a:pt x="5635301" y="781565"/>
                    <a:pt x="5631417" y="785450"/>
                  </a:cubicBezTo>
                  <a:cubicBezTo>
                    <a:pt x="5627533" y="789334"/>
                    <a:pt x="5622265" y="791516"/>
                    <a:pt x="5616772" y="791516"/>
                  </a:cubicBezTo>
                  <a:lnTo>
                    <a:pt x="20711" y="791516"/>
                  </a:lnTo>
                  <a:cubicBezTo>
                    <a:pt x="9273" y="791516"/>
                    <a:pt x="0" y="782243"/>
                    <a:pt x="0" y="770805"/>
                  </a:cubicBezTo>
                  <a:lnTo>
                    <a:pt x="0" y="20711"/>
                  </a:lnTo>
                  <a:cubicBezTo>
                    <a:pt x="0" y="15218"/>
                    <a:pt x="2182" y="9950"/>
                    <a:pt x="6066" y="6066"/>
                  </a:cubicBezTo>
                  <a:cubicBezTo>
                    <a:pt x="9950" y="2182"/>
                    <a:pt x="15218" y="0"/>
                    <a:pt x="207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637484" cy="839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21580" y="4072804"/>
            <a:ext cx="2230741" cy="2397214"/>
          </a:xfrm>
          <a:custGeom>
            <a:avLst/>
            <a:gdLst/>
            <a:ahLst/>
            <a:cxnLst/>
            <a:rect l="l" t="t" r="r" b="b"/>
            <a:pathLst>
              <a:path w="2230741" h="2397214">
                <a:moveTo>
                  <a:pt x="0" y="0"/>
                </a:moveTo>
                <a:lnTo>
                  <a:pt x="2230740" y="0"/>
                </a:lnTo>
                <a:lnTo>
                  <a:pt x="2230740" y="2397214"/>
                </a:lnTo>
                <a:lnTo>
                  <a:pt x="0" y="239721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07468" y="4218145"/>
            <a:ext cx="2736532" cy="1850710"/>
          </a:xfrm>
          <a:custGeom>
            <a:avLst/>
            <a:gdLst/>
            <a:ahLst/>
            <a:cxnLst/>
            <a:rect l="l" t="t" r="r" b="b"/>
            <a:pathLst>
              <a:path w="2736532" h="1850710">
                <a:moveTo>
                  <a:pt x="0" y="0"/>
                </a:moveTo>
                <a:lnTo>
                  <a:pt x="2736532" y="0"/>
                </a:lnTo>
                <a:lnTo>
                  <a:pt x="2736532" y="1850710"/>
                </a:lnTo>
                <a:lnTo>
                  <a:pt x="0" y="18507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5733" b="-573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37210" y="7474864"/>
            <a:ext cx="13413579" cy="2812136"/>
          </a:xfrm>
          <a:custGeom>
            <a:avLst/>
            <a:gdLst/>
            <a:ahLst/>
            <a:cxnLst/>
            <a:rect l="l" t="t" r="r" b="b"/>
            <a:pathLst>
              <a:path w="13413579" h="2812136">
                <a:moveTo>
                  <a:pt x="0" y="0"/>
                </a:moveTo>
                <a:lnTo>
                  <a:pt x="13413580" y="0"/>
                </a:lnTo>
                <a:lnTo>
                  <a:pt x="13413580" y="2812136"/>
                </a:lnTo>
                <a:lnTo>
                  <a:pt x="0" y="281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5629" b="-1182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71493" y="923925"/>
            <a:ext cx="10745015" cy="197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КАКО СЕ ПУНИ ОПШТИНСКА КАСА?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24132" y="3047352"/>
            <a:ext cx="11439735" cy="400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219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Укупни јавни приходи и примања општине Свилајнац за 2026. годину износе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433" y="6771653"/>
            <a:ext cx="17587948" cy="72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057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Одлуком о буџету општине Свилајнац за 2026. годину планирана су средства из буџета општине у износу од 1.524.050.000 динара, пренета средства из ранијих година у износу од 394.630.966 динара и средства из осталих извора у износу од 396.577.000 динара.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29204" y="4705150"/>
            <a:ext cx="6774607" cy="79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3"/>
              </a:lnSpc>
            </a:pPr>
            <a:r>
              <a:rPr lang="en-US" sz="463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2,3 милијарде динара</a:t>
            </a:r>
          </a:p>
        </p:txBody>
      </p:sp>
    </p:spTree>
  </p:cSld>
  <p:clrMapOvr>
    <a:masterClrMapping/>
  </p:clrMapOvr>
  <p:transition spd="slow" advTm="800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1097</Words>
  <Application>Microsoft Office PowerPoint</Application>
  <PresentationFormat>Custom</PresentationFormat>
  <Paragraphs>154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Roboto</vt:lpstr>
      <vt:lpstr>Canva Sans Bold</vt:lpstr>
      <vt:lpstr>Calibri</vt:lpstr>
      <vt:lpstr>League Spartan</vt:lpstr>
      <vt:lpstr>Poppins Bold</vt:lpstr>
      <vt:lpstr>Montserrat</vt:lpstr>
      <vt:lpstr>Montserrat Bold</vt:lpstr>
      <vt:lpstr>Poppins</vt:lpstr>
      <vt:lpstr>Archivo Black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Minimal Project Brief Deck Presentation</dc:title>
  <dc:creator>Korisnik</dc:creator>
  <cp:lastModifiedBy>Korisnik</cp:lastModifiedBy>
  <cp:revision>18</cp:revision>
  <dcterms:created xsi:type="dcterms:W3CDTF">2006-08-16T00:00:00Z</dcterms:created>
  <dcterms:modified xsi:type="dcterms:W3CDTF">2025-12-16T11:03:36Z</dcterms:modified>
  <dc:identifier>DAG7Yu5mf7I</dc:identifier>
</cp:coreProperties>
</file>